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sldIdLst>
    <p:sldId id="264" r:id="rId5"/>
    <p:sldId id="265" r:id="rId6"/>
    <p:sldId id="266" r:id="rId7"/>
    <p:sldId id="267" r:id="rId8"/>
  </p:sldIdLst>
  <p:sldSz cx="10691813" cy="7559675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Ink Free" panose="03080402000500000000" pitchFamily="66" charset="0"/>
      <p:regular r:id="rId15"/>
    </p:embeddedFont>
    <p:embeddedFont>
      <p:font typeface="Modern Love" panose="04090805081005020601" pitchFamily="82" charset="0"/>
      <p:regular r:id="rId16"/>
    </p:embeddedFont>
    <p:embeddedFont>
      <p:font typeface="Open Sans" panose="020B0604020202020204" charset="0"/>
      <p:regular r:id="rId17"/>
      <p:bold r:id="rId18"/>
      <p:italic r:id="rId19"/>
      <p:boldItalic r:id="rId20"/>
    </p:embeddedFont>
    <p:embeddedFont>
      <p:font typeface="Open Sans Condensed Light" panose="020B0604020202020204" charset="0"/>
      <p:regular r:id="rId21"/>
      <p:italic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  <p:embeddedFont>
      <p:font typeface="Segoe UI Black" panose="020B0A02040204020203" pitchFamily="34" charset="0"/>
      <p:bold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13" userDrawn="1">
          <p15:clr>
            <a:srgbClr val="A4A3A4"/>
          </p15:clr>
        </p15:guide>
        <p15:guide id="2" pos="2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32A"/>
    <a:srgbClr val="64B97E"/>
    <a:srgbClr val="53B9BC"/>
    <a:srgbClr val="4F2F7E"/>
    <a:srgbClr val="26173D"/>
    <a:srgbClr val="FCB016"/>
    <a:srgbClr val="FFFFFF"/>
    <a:srgbClr val="E82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B97E6-79DA-4A42-ADE4-74ACCC2C7B24}" v="30" dt="2026-07-16T11:23:18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15" y="58"/>
      </p:cViewPr>
      <p:guideLst>
        <p:guide orient="horz" pos="4513"/>
        <p:guide pos="2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font" Target="fonts/font20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012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91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754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1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9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62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90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41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7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9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77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D1F-9586-47E1-B8E6-C86134BA80B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F7A6-9CE2-4E72-90A8-2F9F9686F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6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5F9659-6C32-3915-8A13-3BC6088FE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4414F0-4026-A047-0586-CCC2F898A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789531"/>
              </p:ext>
            </p:extLst>
          </p:nvPr>
        </p:nvGraphicFramePr>
        <p:xfrm>
          <a:off x="2364526" y="1058585"/>
          <a:ext cx="8134393" cy="64185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233">
                  <a:extLst>
                    <a:ext uri="{9D8B030D-6E8A-4147-A177-3AD203B41FA5}">
                      <a16:colId xmlns:a16="http://schemas.microsoft.com/office/drawing/2014/main" val="2474841014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4175845806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3117463033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757159440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2716972759"/>
                    </a:ext>
                  </a:extLst>
                </a:gridCol>
              </a:tblGrid>
              <a:tr h="460420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rgbClr val="4F2F7E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MAIN EVENTS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VEGGIE VIBES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SIDEKICKS &amp; VEGGIE PICKS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STREET EATS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GRAB &amp; GO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113570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MONDAY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Chicken Katsu Curry</a:t>
                      </a:r>
                    </a:p>
                    <a:p>
                      <a:pPr algn="ctr"/>
                      <a:r>
                        <a:rPr lang="en-GB" sz="1100" b="0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Juicy, chicken  topped with a creamy curry sauce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Vegetable and Spinach Curry </a:t>
                      </a:r>
                    </a:p>
                    <a:p>
                      <a:pPr algn="ctr"/>
                      <a:r>
                        <a:rPr lang="en-GB" sz="1100" b="0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tasty Vegetarian curry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Pilau Rice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Steamed seasonal Vegetables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Boss  </a:t>
                      </a:r>
                      <a:b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with </a:t>
                      </a:r>
                      <a:b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variety of tasty sauces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Breaded Chicken Burger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on a Soft Bun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391935"/>
                  </a:ext>
                </a:extLst>
              </a:tr>
              <a:tr h="1519386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TUESDAY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Sweet Chilli Chicken Noodles</a:t>
                      </a:r>
                    </a:p>
                    <a:p>
                      <a:pPr algn="ctr"/>
                      <a:r>
                        <a:rPr lang="en-US" sz="1050" b="0" i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With Asian Slaw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Vegetable Cottage </a:t>
                      </a:r>
                      <a:br>
                        <a:rPr lang="en-US" sz="120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Pie</a:t>
                      </a:r>
                      <a:endParaRPr lang="en-US" sz="1200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US" sz="1100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With a </a:t>
                      </a:r>
                      <a:r>
                        <a:rPr lang="en-US" sz="1100" b="1" i="1" kern="1200" dirty="0">
                          <a:solidFill>
                            <a:srgbClr val="E6332A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rich</a:t>
                      </a:r>
                      <a:r>
                        <a:rPr lang="en-US" sz="1100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vegetarian gravy</a:t>
                      </a:r>
                      <a:endParaRPr lang="en-GB" sz="1100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Crispy potatoes &amp; seasonal greens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Assorted Hot Baguette's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warm Baguette with a choice of Fillings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Pepperoni Pizza Slice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86844"/>
                  </a:ext>
                </a:extLst>
              </a:tr>
              <a:tr h="110101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WEDNESDAY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Gammon &amp; Egg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Grilled Gammon with a soft fried Egg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Tomato and Mascarpone </a:t>
                      </a:r>
                      <a:br>
                        <a:rPr lang="en-GB" sz="1200" b="1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en-GB" sz="1200" b="1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Bake</a:t>
                      </a:r>
                      <a:endParaRPr lang="en-GB" sz="1200" b="0" i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GB" sz="1100" b="0" i="0" dirty="0">
                          <a:solidFill>
                            <a:srgbClr val="FF0000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Creamy </a:t>
                      </a:r>
                      <a:r>
                        <a:rPr lang="en-GB" sz="1100" b="0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Tomato sauce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Crispy Potato Wedges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Garden Peas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Chicken Wrap of the Day </a:t>
                      </a:r>
                      <a:b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Iceberg lettuce with sauce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Cheeseburger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on a soft Bun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267635"/>
                  </a:ext>
                </a:extLst>
              </a:tr>
              <a:tr h="1101010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THURSDAY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Mince and Dumplings </a:t>
                      </a:r>
                    </a:p>
                    <a:p>
                      <a:pPr algn="ctr"/>
                      <a:r>
                        <a:rPr lang="en-US" sz="1000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Savory Mince topped with Mashed Potato</a:t>
                      </a:r>
                      <a:endParaRPr lang="en-GB" sz="1000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Vegetable Calzone</a:t>
                      </a:r>
                    </a:p>
                    <a:p>
                      <a:pPr algn="ctr"/>
                      <a:r>
                        <a:rPr lang="en-US" sz="1000" b="0" i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Soft Baked Folded Filled Pizza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Homemade Potato Wedges , roasted carrots</a:t>
                      </a: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Boss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a variety of tasty sauces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Chicken Tikka Wrap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Rainbow Slaw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01536"/>
                  </a:ext>
                </a:extLst>
              </a:tr>
              <a:tr h="110101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FRIDAY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Battered Fish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taste of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the seaside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Spring Roll</a:t>
                      </a:r>
                    </a:p>
                    <a:p>
                      <a:pPr algn="ctr"/>
                      <a:r>
                        <a:rPr lang="en-US" sz="1100" b="0" i="0" kern="1200" dirty="0">
                          <a:solidFill>
                            <a:srgbClr val="FF0000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Oriental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latin typeface="Open Sans Condensed Light" pitchFamily="2" charset="0"/>
                          <a:ea typeface="Open Sans Condensed Light" pitchFamily="2" charset="0"/>
                          <a:cs typeface="Open Sans Condensed Light" pitchFamily="2" charset="0"/>
                        </a:rPr>
                        <a:t>vegetable roll</a:t>
                      </a:r>
                      <a:endParaRPr lang="en-GB" sz="1100" b="0" i="0" kern="1200" dirty="0">
                        <a:solidFill>
                          <a:schemeClr val="tx1"/>
                        </a:solidFill>
                        <a:latin typeface="Open Sans Condensed Light" pitchFamily="2" charset="0"/>
                        <a:ea typeface="Open Sans Condensed Light" pitchFamily="2" charset="0"/>
                        <a:cs typeface="Open Sans Condensed Light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Chips, Baked Beans, chip shop curry sauce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Wrap of the Day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a Garlic Slice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Crispy Chicken Flat Bread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343089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40A785-A35F-CE37-24FC-194D6020D125}"/>
              </a:ext>
            </a:extLst>
          </p:cNvPr>
          <p:cNvSpPr/>
          <p:nvPr/>
        </p:nvSpPr>
        <p:spPr>
          <a:xfrm>
            <a:off x="304110" y="2447925"/>
            <a:ext cx="1812089" cy="4448600"/>
          </a:xfrm>
          <a:prstGeom prst="roundRect">
            <a:avLst>
              <a:gd name="adj" fmla="val 11482"/>
            </a:avLst>
          </a:prstGeom>
          <a:noFill/>
          <a:ln w="57150">
            <a:solidFill>
              <a:srgbClr val="E633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A86A5-1D85-497F-7ACA-CA87260BFEFD}"/>
              </a:ext>
            </a:extLst>
          </p:cNvPr>
          <p:cNvSpPr txBox="1"/>
          <p:nvPr/>
        </p:nvSpPr>
        <p:spPr>
          <a:xfrm>
            <a:off x="394236" y="3060581"/>
            <a:ext cx="1631833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Jacket Potato bar </a:t>
            </a: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+ a choice of</a:t>
            </a: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hot or cold fillings</a:t>
            </a:r>
          </a:p>
          <a:p>
            <a:pPr algn="ctr"/>
            <a:endParaRPr lang="en-GB" sz="6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GB" sz="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solidFill>
                  <a:srgbClr val="E6332A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Grab ‘N’ Go</a:t>
            </a:r>
          </a:p>
          <a:p>
            <a:pPr algn="ctr"/>
            <a:endParaRPr lang="en-GB" sz="600" b="1" dirty="0">
              <a:solidFill>
                <a:srgbClr val="E6332A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Eat on the go.</a:t>
            </a:r>
          </a:p>
          <a:p>
            <a:pPr algn="ctr"/>
            <a:endParaRPr lang="en-GB" sz="105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solidFill>
                  <a:srgbClr val="E6332A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HOW’S YOUR MEAL?</a:t>
            </a:r>
            <a:endParaRPr lang="en-GB" sz="105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Let us know!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It's how we get better!</a:t>
            </a:r>
          </a:p>
          <a:p>
            <a:pPr algn="ctr"/>
            <a:endParaRPr lang="en-GB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GB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FE30A5-CB81-1E3B-93E7-1EF47C62F310}"/>
              </a:ext>
            </a:extLst>
          </p:cNvPr>
          <p:cNvSpPr txBox="1"/>
          <p:nvPr/>
        </p:nvSpPr>
        <p:spPr>
          <a:xfrm>
            <a:off x="130579" y="6953904"/>
            <a:ext cx="22339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FOOD ALLERGIES &amp; INTOLERANCES</a:t>
            </a:r>
          </a:p>
          <a:p>
            <a:pPr algn="ctr"/>
            <a:r>
              <a:rPr lang="en-US" sz="700" dirty="0">
                <a:latin typeface="Open Sans" pitchFamily="2" charset="0"/>
                <a:ea typeface="Open Sans" pitchFamily="2" charset="0"/>
                <a:cs typeface="Open Sans" pitchFamily="2" charset="0"/>
              </a:rPr>
              <a:t>If you require information on allergens or suffer from a food intolerance, please speak to a team member before you order food or drinks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66E569-C446-8858-80FA-9893A2351C8F}"/>
              </a:ext>
            </a:extLst>
          </p:cNvPr>
          <p:cNvSpPr txBox="1"/>
          <p:nvPr/>
        </p:nvSpPr>
        <p:spPr>
          <a:xfrm>
            <a:off x="294659" y="2664648"/>
            <a:ext cx="1812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" pitchFamily="2" charset="0"/>
              </a:rPr>
              <a:t>IN THE LINE UP</a:t>
            </a:r>
            <a:endParaRPr lang="en-GB" sz="1600" b="1" dirty="0">
              <a:solidFill>
                <a:srgbClr val="E6332A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Open San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3B615B-CA69-6535-F31B-1CE294EDF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63" y="5127341"/>
            <a:ext cx="1150181" cy="1630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50DA9D-2E3E-B4BF-9257-CEA7243CC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7204"/>
            <a:ext cx="10691813" cy="987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9F2C8C-7278-42DD-9F69-338215D85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702" y="274644"/>
            <a:ext cx="3591426" cy="4302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5C6508-09DA-9A3A-5E89-6A9535F54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2106746" cy="23092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3E6C08-C747-26A2-D3E4-96660EF1C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797" y="69106"/>
            <a:ext cx="1629002" cy="7430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38106FB-3A74-468F-B5D7-E6815C59F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069" y="61913"/>
            <a:ext cx="3927056" cy="89814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E50EA9-B13F-9C42-947A-A5D628ADF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671" y="-8439"/>
            <a:ext cx="1954075" cy="8981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69EDD6-030A-B025-2B94-A8377035C0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19" y="230537"/>
            <a:ext cx="1457325" cy="1905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F817BC7-174A-FF48-8061-6BC7BBED1CEA}"/>
              </a:ext>
            </a:extLst>
          </p:cNvPr>
          <p:cNvSpPr txBox="1"/>
          <p:nvPr/>
        </p:nvSpPr>
        <p:spPr>
          <a:xfrm>
            <a:off x="2116199" y="90495"/>
            <a:ext cx="54789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spc="300" dirty="0">
                <a:solidFill>
                  <a:srgbClr val="BFB5AE"/>
                </a:solidFill>
                <a:latin typeface="Ink Free" panose="03080402000500000000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LUNCH WEEK ONE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776C95-1B72-3791-6DB0-F1DCD13EED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7287" y="1545639"/>
            <a:ext cx="865707" cy="9022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8887DD-2287-488F-866F-D9CD487CBF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7286" y="5301427"/>
            <a:ext cx="86570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6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0F2D9C-9160-7452-7F9D-93EDA5623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9EB477-C8F5-CD41-8BFD-4A21D14AB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09516"/>
              </p:ext>
            </p:extLst>
          </p:nvPr>
        </p:nvGraphicFramePr>
        <p:xfrm>
          <a:off x="2332082" y="1046288"/>
          <a:ext cx="8134393" cy="64745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233">
                  <a:extLst>
                    <a:ext uri="{9D8B030D-6E8A-4147-A177-3AD203B41FA5}">
                      <a16:colId xmlns:a16="http://schemas.microsoft.com/office/drawing/2014/main" val="2474841014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4175845806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3117463033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757159440"/>
                    </a:ext>
                  </a:extLst>
                </a:gridCol>
                <a:gridCol w="1540432">
                  <a:extLst>
                    <a:ext uri="{9D8B030D-6E8A-4147-A177-3AD203B41FA5}">
                      <a16:colId xmlns:a16="http://schemas.microsoft.com/office/drawing/2014/main" val="2716972759"/>
                    </a:ext>
                  </a:extLst>
                </a:gridCol>
              </a:tblGrid>
              <a:tr h="43391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rgbClr val="4F2F7E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MAIN EVENTS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VEGGIE VIBES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SIDEKICKS &amp; VEGGIE PICKS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STREET EATS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GRAB &amp; GO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136444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MONDAY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Malaysian Chicken Curry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Creamy Malay Curry served with Rice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GB" sz="11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Cheesy Broccoli and pasta </a:t>
                      </a:r>
                      <a:r>
                        <a:rPr lang="en-GB" sz="1100" b="1" kern="120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Bake </a:t>
                      </a:r>
                      <a:endParaRPr lang="en-GB" sz="1100" b="1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GB" sz="1100" b="0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Topped with </a:t>
                      </a:r>
                      <a:r>
                        <a:rPr lang="en-GB" sz="1100" b="1" i="1" kern="1200" dirty="0">
                          <a:solidFill>
                            <a:srgbClr val="E6332A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fresh</a:t>
                      </a:r>
                      <a:r>
                        <a:rPr lang="en-GB" sz="1100" b="0" kern="1200" dirty="0">
                          <a:solidFill>
                            <a:schemeClr val="dk1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r>
                        <a:rPr lang="en-GB" sz="1100" b="0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parsley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garlic bread </a:t>
                      </a:r>
                      <a:endParaRPr lang="en-GB" sz="1100" b="0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Rice &amp; roasted Asian Vegetables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Assorted Hot Baguette’s 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warm Baguette with a Choice of Filling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Crispy Chicken Burger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In a Soft Bun with Burger Sauce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391935"/>
                  </a:ext>
                </a:extLst>
              </a:tr>
              <a:tr h="1344487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TUESDAY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Sausage and Mash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Succulent Sausage served with creamy Mash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Vegetable and Cheese Quiche</a:t>
                      </a:r>
                    </a:p>
                    <a:p>
                      <a:pPr algn="ctr"/>
                      <a:endParaRPr lang="en-US" sz="12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endParaRPr lang="en-US" sz="12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endParaRPr lang="en-US" sz="1100" b="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Mashed Potato and Seasonal Vegetables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Boss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a variety of tasty sauces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endParaRPr lang="en-GB" sz="1100" b="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Cajun Chicken Flatbread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With Rainbow Slaw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86844"/>
                  </a:ext>
                </a:extLst>
              </a:tr>
              <a:tr h="103762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WEDNESDAY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Mexican Chilli Beef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f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ragrant Rice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dern Love" panose="04090805081005020601" pitchFamily="8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Vegetable Stir Fry with Rice</a:t>
                      </a:r>
                      <a:endParaRPr lang="en-GB" sz="1100" b="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Seasonal Salad &amp; Slaw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Wrap of the 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Popcorn Chicken with BBQ Sauce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267635"/>
                  </a:ext>
                </a:extLst>
              </a:tr>
              <a:tr h="1037620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THURSDAY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Chicken Fajita Wrap </a:t>
                      </a:r>
                    </a:p>
                    <a:p>
                      <a:pPr algn="ctr"/>
                      <a:r>
                        <a:rPr lang="en-US" sz="1100" b="1" i="1" dirty="0">
                          <a:solidFill>
                            <a:srgbClr val="E6332A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Smokey</a:t>
                      </a:r>
                      <a:r>
                        <a:rPr lang="en-US" sz="1100" b="0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&amp; sweet Topped with fresh Salad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Vegetable Fajitas</a:t>
                      </a:r>
                    </a:p>
                    <a:p>
                      <a:pPr algn="ctr"/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</a:t>
                      </a: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pped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with fresh Salad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Garlic &amp; Herb Potatoes, Sweetcorn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Assorted Hot Baguette’s 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warm Baguette with a Choice of Filling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Spicy Chicken Pizza Slice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01536"/>
                  </a:ext>
                </a:extLst>
              </a:tr>
              <a:tr h="103762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FRIDAY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Battered Fish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taste of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The Seaside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Cheese and Vegetable Cake</a:t>
                      </a:r>
                    </a:p>
                    <a:p>
                      <a:pPr algn="ctr"/>
                      <a:endParaRPr lang="en-GB" sz="1100" b="0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Chips, Baked Beans and chip shop Curry Sauce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Boss  </a:t>
                      </a:r>
                      <a:b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with </a:t>
                      </a:r>
                      <a:b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variety of tasty sauces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Jumbo Sausage Baguette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Topped with Crispy onions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343089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8D3C22-CC74-C5D6-E8B0-70D4FE24D91E}"/>
              </a:ext>
            </a:extLst>
          </p:cNvPr>
          <p:cNvSpPr/>
          <p:nvPr/>
        </p:nvSpPr>
        <p:spPr>
          <a:xfrm>
            <a:off x="304110" y="2447925"/>
            <a:ext cx="1812089" cy="4448600"/>
          </a:xfrm>
          <a:prstGeom prst="roundRect">
            <a:avLst>
              <a:gd name="adj" fmla="val 11482"/>
            </a:avLst>
          </a:prstGeom>
          <a:noFill/>
          <a:ln w="57150">
            <a:solidFill>
              <a:srgbClr val="E633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13B56-6BE8-50CF-AC97-31F3E3886583}"/>
              </a:ext>
            </a:extLst>
          </p:cNvPr>
          <p:cNvSpPr txBox="1"/>
          <p:nvPr/>
        </p:nvSpPr>
        <p:spPr>
          <a:xfrm>
            <a:off x="394236" y="3060581"/>
            <a:ext cx="1631833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Jacket Potato bar </a:t>
            </a: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+ a choice of</a:t>
            </a: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hot or cold fillings</a:t>
            </a:r>
          </a:p>
          <a:p>
            <a:pPr algn="ctr"/>
            <a:endParaRPr lang="en-GB" sz="6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GB" sz="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solidFill>
                  <a:srgbClr val="E6332A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Grab ‘N’ Go</a:t>
            </a:r>
          </a:p>
          <a:p>
            <a:pPr algn="ctr"/>
            <a:endParaRPr lang="en-GB" sz="600" b="1" dirty="0">
              <a:solidFill>
                <a:srgbClr val="E6332A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Eat on the go.</a:t>
            </a:r>
          </a:p>
          <a:p>
            <a:pPr algn="ctr"/>
            <a:endParaRPr lang="en-GB" sz="105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solidFill>
                  <a:srgbClr val="E6332A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HOW’S YOUR MEAL?</a:t>
            </a:r>
            <a:endParaRPr lang="en-GB" sz="105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Let us know!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It's how we get better!</a:t>
            </a:r>
          </a:p>
          <a:p>
            <a:pPr algn="ctr"/>
            <a:endParaRPr lang="en-GB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GB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BD0A37-822D-78ED-6AAF-43F2DAF30055}"/>
              </a:ext>
            </a:extLst>
          </p:cNvPr>
          <p:cNvSpPr txBox="1"/>
          <p:nvPr/>
        </p:nvSpPr>
        <p:spPr>
          <a:xfrm>
            <a:off x="130579" y="6953904"/>
            <a:ext cx="22339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FOOD ALLERGIES &amp; INTOLERANCES</a:t>
            </a:r>
          </a:p>
          <a:p>
            <a:pPr algn="ctr"/>
            <a:r>
              <a:rPr lang="en-US" sz="700" dirty="0">
                <a:latin typeface="Open Sans" pitchFamily="2" charset="0"/>
                <a:ea typeface="Open Sans" pitchFamily="2" charset="0"/>
                <a:cs typeface="Open Sans" pitchFamily="2" charset="0"/>
              </a:rPr>
              <a:t>If you require information on allergens or suffer from a food intolerance, please speak to a team member before you order food or drinks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079228-3EFA-A4F1-0EC7-7D7234F931EC}"/>
              </a:ext>
            </a:extLst>
          </p:cNvPr>
          <p:cNvSpPr txBox="1"/>
          <p:nvPr/>
        </p:nvSpPr>
        <p:spPr>
          <a:xfrm>
            <a:off x="294659" y="2664648"/>
            <a:ext cx="1812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" pitchFamily="2" charset="0"/>
              </a:rPr>
              <a:t>IN THE LINE UP</a:t>
            </a:r>
            <a:endParaRPr lang="en-GB" sz="1600" b="1" dirty="0">
              <a:solidFill>
                <a:srgbClr val="E6332A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Open Sans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09584B-330F-ADCC-C840-1609B6EAA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204"/>
            <a:ext cx="10691813" cy="987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E8E157-D2A4-703D-6B87-76E155F86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702" y="274644"/>
            <a:ext cx="3591426" cy="4302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0E3C56-58EB-838B-1191-D86E3B0CD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2142744" cy="22764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BEC23B-87FA-E74A-D675-11E301F4B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797" y="69106"/>
            <a:ext cx="1629002" cy="7430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37328CC-7612-83BB-966D-EC1356BDDA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069" y="61913"/>
            <a:ext cx="3927056" cy="89814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8EE444B-6ED1-1C76-39C0-FB6971BDE5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71" y="-8439"/>
            <a:ext cx="1954075" cy="8981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FD3A05-5A16-E410-CD41-BF7D8E2ABE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406" y="217821"/>
            <a:ext cx="1457325" cy="1905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1A98D8-82D8-5A7E-EE5E-EB3EE0B2D554}"/>
              </a:ext>
            </a:extLst>
          </p:cNvPr>
          <p:cNvSpPr txBox="1"/>
          <p:nvPr/>
        </p:nvSpPr>
        <p:spPr>
          <a:xfrm>
            <a:off x="2116199" y="90495"/>
            <a:ext cx="54789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spc="300" dirty="0">
                <a:solidFill>
                  <a:srgbClr val="BFB5AE"/>
                </a:solidFill>
                <a:latin typeface="Ink Free" panose="03080402000500000000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LUNCH WEEK TWO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2D98DF-8C9D-A890-5CF4-76504D585D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382" y="4959652"/>
            <a:ext cx="1158340" cy="1639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9B4D3D-08F4-0C4D-9646-24FCCF2510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5444" y="3003202"/>
            <a:ext cx="865707" cy="902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DD8C8B-1237-3F17-8505-CF70451492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8924" y="6445382"/>
            <a:ext cx="86570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8E45CB-2259-1168-1DC5-E4E1FB855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E1B021-93C8-C55D-F491-1E66950AFE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567174"/>
              </p:ext>
            </p:extLst>
          </p:nvPr>
        </p:nvGraphicFramePr>
        <p:xfrm>
          <a:off x="2327798" y="1104008"/>
          <a:ext cx="8055622" cy="6265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8047">
                  <a:extLst>
                    <a:ext uri="{9D8B030D-6E8A-4147-A177-3AD203B41FA5}">
                      <a16:colId xmlns:a16="http://schemas.microsoft.com/office/drawing/2014/main" val="2474841014"/>
                    </a:ext>
                  </a:extLst>
                </a:gridCol>
                <a:gridCol w="1525515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1525515">
                  <a:extLst>
                    <a:ext uri="{9D8B030D-6E8A-4147-A177-3AD203B41FA5}">
                      <a16:colId xmlns:a16="http://schemas.microsoft.com/office/drawing/2014/main" val="4175845806"/>
                    </a:ext>
                  </a:extLst>
                </a:gridCol>
                <a:gridCol w="1525515">
                  <a:extLst>
                    <a:ext uri="{9D8B030D-6E8A-4147-A177-3AD203B41FA5}">
                      <a16:colId xmlns:a16="http://schemas.microsoft.com/office/drawing/2014/main" val="3117463033"/>
                    </a:ext>
                  </a:extLst>
                </a:gridCol>
                <a:gridCol w="1525515">
                  <a:extLst>
                    <a:ext uri="{9D8B030D-6E8A-4147-A177-3AD203B41FA5}">
                      <a16:colId xmlns:a16="http://schemas.microsoft.com/office/drawing/2014/main" val="757159440"/>
                    </a:ext>
                  </a:extLst>
                </a:gridCol>
                <a:gridCol w="1525515">
                  <a:extLst>
                    <a:ext uri="{9D8B030D-6E8A-4147-A177-3AD203B41FA5}">
                      <a16:colId xmlns:a16="http://schemas.microsoft.com/office/drawing/2014/main" val="2716972759"/>
                    </a:ext>
                  </a:extLst>
                </a:gridCol>
              </a:tblGrid>
              <a:tr h="44739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rgbClr val="4F2F7E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Sou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MAIN EVENTS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VEGGIE VIBES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SIDEKICKS &amp; VEGGIE PICKS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STREET EATS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GRAB &amp; GO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129531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MONDAY</a:t>
                      </a:r>
                      <a:endParaRPr lang="en-US" sz="1200" b="1" i="0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b="1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Spaghetti Bolognese</a:t>
                      </a:r>
                    </a:p>
                    <a:p>
                      <a:pPr algn="ctr"/>
                      <a:r>
                        <a:rPr lang="en-US" sz="1050" b="0" i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New </a:t>
                      </a:r>
                      <a:r>
                        <a:rPr lang="en-US" sz="1050" b="1" i="1" kern="1200" dirty="0">
                          <a:solidFill>
                            <a:srgbClr val="64B97E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Carbon</a:t>
                      </a:r>
                      <a:r>
                        <a:rPr lang="en-US" sz="1050" b="0" i="1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Reduced Recipe served with Garlic Slice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Tomato and Mozzarella Calzone</a:t>
                      </a:r>
                    </a:p>
                    <a:p>
                      <a:pPr algn="ctr"/>
                      <a:r>
                        <a:rPr lang="en-GB" sz="1050" b="1" i="1" kern="1200" dirty="0">
                          <a:solidFill>
                            <a:srgbClr val="E6332A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Soft Baked Folded </a:t>
                      </a:r>
                      <a:r>
                        <a:rPr lang="en-GB" sz="1050" b="1" i="1" kern="1200" dirty="0" err="1">
                          <a:solidFill>
                            <a:srgbClr val="E6332A"/>
                          </a:solidFill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Pizza</a:t>
                      </a:r>
                      <a:r>
                        <a:rPr lang="en-GB" sz="1050" b="0" kern="1200" dirty="0" err="1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</a:t>
                      </a:r>
                      <a:endParaRPr lang="en-GB" sz="1050" b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Garlic Slice and Seasonal Vegetables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Assorted Hot Baguette’s 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warm Baguette with a Choice of Filling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Salt &amp; Pepper Chicken Burger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in a soft Bun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391935"/>
                  </a:ext>
                </a:extLst>
              </a:tr>
              <a:tr h="1192174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TUESDAY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Tandoori Chicken Flatbread </a:t>
                      </a:r>
                    </a:p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r>
                        <a:rPr lang="en-US" sz="1050" b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salad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Butterbean and Sweet Potato Curry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Boss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a selection of Tasty Sauces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+mn-ea"/>
                          <a:cs typeface="+mn-cs"/>
                        </a:rPr>
                        <a:t>Wrap of the Day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Rainbow Slaw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Southern Fried Chicken Wrap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Lettuce and Sauce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86844"/>
                  </a:ext>
                </a:extLst>
              </a:tr>
              <a:tr h="985047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WEDNESDAY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Minced Beef Pie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Savory Mince in a Rich Pie Crust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Cheese and Onion Pie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Creamy Mashed Potatoes, steamed seasonal Vegetables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Wrap of the Day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Meat Feast Pizza Slice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267635"/>
                  </a:ext>
                </a:extLst>
              </a:tr>
              <a:tr h="115019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THURSDAY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Chicken Tikka Masala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6332A"/>
                          </a:solidFill>
                          <a:effectLst/>
                          <a:uLnTx/>
                          <a:uFillTx/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Rich and Spicy </a:t>
                      </a:r>
                      <a:r>
                        <a:rPr kumimoji="0" lang="en-GB" sz="105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Pilau Rice</a:t>
                      </a:r>
                      <a:r>
                        <a:rPr kumimoji="0" lang="en-GB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algn="ctr"/>
                      <a:endParaRPr lang="en-GB" sz="1100" b="0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Vegetable Cottage Pie </a:t>
                      </a:r>
                    </a:p>
                    <a:p>
                      <a:pPr algn="ctr"/>
                      <a:r>
                        <a:rPr lang="en-GB" sz="1050" b="0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Topped with Creamy Mased Potato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Steamed Seasonal Vegetables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Assorted Hot Baguette’s 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warm Baguette with a Choice of Filling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Piri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Piri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Chicken Fold Um’s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01536"/>
                  </a:ext>
                </a:extLst>
              </a:tr>
              <a:tr h="118558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FRIDAY</a:t>
                      </a:r>
                    </a:p>
                  </a:txBody>
                  <a:tcPr vert="vert27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Battered Fish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 taste of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dern Love" panose="04090805081005020601" pitchFamily="82" charset="0"/>
                          <a:ea typeface="Open Sans" pitchFamily="2" charset="0"/>
                          <a:cs typeface="Open Sans" pitchFamily="2" charset="0"/>
                        </a:rPr>
                        <a:t>The Seaside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Stir Fried Vegetable Rice</a:t>
                      </a:r>
                      <a:endParaRPr lang="en-GB" sz="1050" b="0" kern="1200" dirty="0">
                        <a:solidFill>
                          <a:schemeClr val="dk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Chips, Baked Beans and chip shop Curry Sauce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Pasta Boss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Served with a selection of Tasty Sauces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Sweet Chilli Popcorn Chicken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343089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05B3F0-5FC0-85CC-22C7-A85F98A1E26A}"/>
              </a:ext>
            </a:extLst>
          </p:cNvPr>
          <p:cNvSpPr/>
          <p:nvPr/>
        </p:nvSpPr>
        <p:spPr>
          <a:xfrm>
            <a:off x="304110" y="2447925"/>
            <a:ext cx="1812089" cy="4448600"/>
          </a:xfrm>
          <a:prstGeom prst="roundRect">
            <a:avLst>
              <a:gd name="adj" fmla="val 11482"/>
            </a:avLst>
          </a:prstGeom>
          <a:noFill/>
          <a:ln w="57150">
            <a:solidFill>
              <a:srgbClr val="E633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A1DD1C-C4FA-E452-9688-CFAAED96F8B0}"/>
              </a:ext>
            </a:extLst>
          </p:cNvPr>
          <p:cNvSpPr txBox="1"/>
          <p:nvPr/>
        </p:nvSpPr>
        <p:spPr>
          <a:xfrm>
            <a:off x="394236" y="3060581"/>
            <a:ext cx="1631833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Jacket Potato bar </a:t>
            </a: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+ a choice of</a:t>
            </a: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hot or cold fillings</a:t>
            </a:r>
          </a:p>
          <a:p>
            <a:pPr algn="ctr"/>
            <a:endParaRPr lang="en-GB" sz="6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GB" sz="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solidFill>
                  <a:srgbClr val="E6332A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Grab ‘N’ Go</a:t>
            </a:r>
          </a:p>
          <a:p>
            <a:pPr algn="ctr"/>
            <a:endParaRPr lang="en-GB" sz="600" b="1" dirty="0">
              <a:solidFill>
                <a:srgbClr val="E6332A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Eat on the go.</a:t>
            </a:r>
          </a:p>
          <a:p>
            <a:pPr algn="ctr"/>
            <a:endParaRPr lang="en-GB" sz="105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b="1" dirty="0">
                <a:solidFill>
                  <a:srgbClr val="E6332A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HOW’S YOUR MEAL?</a:t>
            </a:r>
            <a:endParaRPr lang="en-GB" sz="105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Let us know!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GB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It's how we get better!</a:t>
            </a:r>
          </a:p>
          <a:p>
            <a:pPr algn="ctr"/>
            <a:endParaRPr lang="en-GB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GB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BA598E-0198-A501-DC9C-475E5C2CEF0E}"/>
              </a:ext>
            </a:extLst>
          </p:cNvPr>
          <p:cNvSpPr txBox="1"/>
          <p:nvPr/>
        </p:nvSpPr>
        <p:spPr>
          <a:xfrm>
            <a:off x="130579" y="6953904"/>
            <a:ext cx="22339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FOOD ALLERGIES &amp; INTOLERANCES</a:t>
            </a:r>
          </a:p>
          <a:p>
            <a:pPr algn="ctr"/>
            <a:r>
              <a:rPr lang="en-US" sz="700" dirty="0">
                <a:latin typeface="Open Sans" pitchFamily="2" charset="0"/>
                <a:ea typeface="Open Sans" pitchFamily="2" charset="0"/>
                <a:cs typeface="Open Sans" pitchFamily="2" charset="0"/>
              </a:rPr>
              <a:t>If you require information on allergens or suffer from a food intolerance, please speak to a team member before you order food or drinks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593C01-61F6-56F9-6752-E4741F5ED67A}"/>
              </a:ext>
            </a:extLst>
          </p:cNvPr>
          <p:cNvSpPr txBox="1"/>
          <p:nvPr/>
        </p:nvSpPr>
        <p:spPr>
          <a:xfrm>
            <a:off x="294659" y="2664648"/>
            <a:ext cx="1812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" pitchFamily="2" charset="0"/>
              </a:rPr>
              <a:t>IN THE LINE UP</a:t>
            </a:r>
            <a:endParaRPr lang="en-GB" sz="1600" b="1" dirty="0">
              <a:solidFill>
                <a:srgbClr val="E6332A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Open Sans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D9BCF2-15C0-8888-F960-6084AD332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204"/>
            <a:ext cx="10691813" cy="987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1EEB4D-D40B-8893-DC8B-38EC9D0DC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702" y="274644"/>
            <a:ext cx="3591426" cy="4302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B2B28F-4643-F7A9-83EE-C594F7C43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51590"/>
            <a:ext cx="2106748" cy="22592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3EB664-F026-79D9-5CF6-2EFD90AAC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797" y="69106"/>
            <a:ext cx="1629002" cy="7430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86C0FEC-3D34-6912-9EFC-EA8F0B108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069" y="61913"/>
            <a:ext cx="3927056" cy="89814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BC5076C-8696-4456-13C5-BF8890B8A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71" y="-8439"/>
            <a:ext cx="1954075" cy="8981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BD3132-D121-E69E-D7D0-8FE487F3E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110" y="181949"/>
            <a:ext cx="1457325" cy="1905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EAFE733-68B5-F9C1-3E9A-F7E80721AF90}"/>
              </a:ext>
            </a:extLst>
          </p:cNvPr>
          <p:cNvSpPr txBox="1"/>
          <p:nvPr/>
        </p:nvSpPr>
        <p:spPr>
          <a:xfrm>
            <a:off x="2116199" y="90495"/>
            <a:ext cx="547894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900" b="1" spc="300" dirty="0">
                <a:solidFill>
                  <a:srgbClr val="BFB5AE"/>
                </a:solidFill>
                <a:latin typeface="Ink Free" panose="03080402000500000000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LUNCH WEEK THREE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BB789E-2A0C-2AD1-CB38-527497E2B6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288" y="4920998"/>
            <a:ext cx="1146147" cy="16216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DEF609-9F56-54DE-0D71-CDC679C7FE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8644" y="1511293"/>
            <a:ext cx="329213" cy="3292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DE5DC1-C43E-3B3F-785D-D2A600040F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8668" y="2833925"/>
            <a:ext cx="1000282" cy="104254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FDAB99-B913-1B73-E4E5-E03C6F04D6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6116" y="6137083"/>
            <a:ext cx="999831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66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AF8A4-9124-3E35-2774-78D0CBBA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9C7A542-A546-E101-0D7B-28332EC40DEC}"/>
              </a:ext>
            </a:extLst>
          </p:cNvPr>
          <p:cNvSpPr/>
          <p:nvPr/>
        </p:nvSpPr>
        <p:spPr>
          <a:xfrm>
            <a:off x="238166" y="2579089"/>
            <a:ext cx="2171454" cy="4813417"/>
          </a:xfrm>
          <a:prstGeom prst="roundRect">
            <a:avLst>
              <a:gd name="adj" fmla="val 11482"/>
            </a:avLst>
          </a:prstGeom>
          <a:solidFill>
            <a:schemeClr val="bg2">
              <a:lumMod val="75000"/>
            </a:schemeClr>
          </a:solidFill>
          <a:ln w="57150">
            <a:solidFill>
              <a:srgbClr val="E633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2A979B-4F66-BDDF-2AD2-11F3EC972BE2}"/>
              </a:ext>
            </a:extLst>
          </p:cNvPr>
          <p:cNvSpPr txBox="1"/>
          <p:nvPr/>
        </p:nvSpPr>
        <p:spPr>
          <a:xfrm>
            <a:off x="3333580" y="6154053"/>
            <a:ext cx="22339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FOOD ALLERGIES &amp; INTOLERANCES</a:t>
            </a:r>
          </a:p>
          <a:p>
            <a:pPr algn="ctr"/>
            <a:r>
              <a:rPr lang="en-US" sz="700" dirty="0">
                <a:latin typeface="Open Sans" pitchFamily="2" charset="0"/>
                <a:ea typeface="Open Sans" pitchFamily="2" charset="0"/>
                <a:cs typeface="Open Sans" pitchFamily="2" charset="0"/>
              </a:rPr>
              <a:t>If you require information on allergens or suffer from a food intolerance, please speak to a team member before you order food or drinks</a:t>
            </a:r>
            <a:endParaRPr lang="en-GB" sz="7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023560-EDE2-2FE5-00AD-1EB96EF055D9}"/>
              </a:ext>
            </a:extLst>
          </p:cNvPr>
          <p:cNvSpPr txBox="1"/>
          <p:nvPr/>
        </p:nvSpPr>
        <p:spPr>
          <a:xfrm>
            <a:off x="597532" y="2663773"/>
            <a:ext cx="1812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E6332A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" pitchFamily="2" charset="0"/>
              </a:rPr>
              <a:t>IN THE LINE UP</a:t>
            </a:r>
            <a:endParaRPr lang="en-GB" sz="1600" b="1" dirty="0">
              <a:solidFill>
                <a:srgbClr val="E6332A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Open Sans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A27C0-BB61-0A2E-F39F-E6012258C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204"/>
            <a:ext cx="10691813" cy="987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788505-1BC2-2E2E-B619-ABAF76B1E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702" y="274644"/>
            <a:ext cx="3591426" cy="4302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CF8785-EFF4-4044-A9CB-F6D307956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51590"/>
            <a:ext cx="2106748" cy="22592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074E86-F2A9-5B56-6E79-A74AA40D1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797" y="69106"/>
            <a:ext cx="1629002" cy="7430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04B448-3F01-18B3-CCAC-3062B8AB2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069" y="61913"/>
            <a:ext cx="3927056" cy="89814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A2AFB43-663F-F3C8-0E5B-31ECA34E8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71" y="-8439"/>
            <a:ext cx="1954075" cy="8981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98E2FB-D8A2-A7B2-E5E6-CDC40D7FA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110" y="181949"/>
            <a:ext cx="1457325" cy="1905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48B1D08-6038-25A1-7945-39DB548965FA}"/>
              </a:ext>
            </a:extLst>
          </p:cNvPr>
          <p:cNvSpPr txBox="1"/>
          <p:nvPr/>
        </p:nvSpPr>
        <p:spPr>
          <a:xfrm>
            <a:off x="2116199" y="90495"/>
            <a:ext cx="547894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900" b="1" spc="300" dirty="0">
                <a:solidFill>
                  <a:srgbClr val="BFB5AE"/>
                </a:solidFill>
                <a:latin typeface="Ink Free" panose="03080402000500000000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Menu Tariff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F61646E-3990-8447-D6C8-788E1647D29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9207" b="62446"/>
          <a:stretch>
            <a:fillRect/>
          </a:stretch>
        </p:blipFill>
        <p:spPr>
          <a:xfrm>
            <a:off x="267659" y="4836766"/>
            <a:ext cx="2701811" cy="1311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AD1D26-4701-5707-5B16-CF26C8220E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5052" y="2984032"/>
            <a:ext cx="723873" cy="7238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1EEF1F0-10AE-0FAF-FE38-0EBFE840A8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055693">
            <a:off x="37199" y="5192765"/>
            <a:ext cx="1313213" cy="15758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BDBD845-E04E-8950-0064-FFD7F07BA2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611" y="2977595"/>
            <a:ext cx="834823" cy="834823"/>
          </a:xfrm>
          <a:prstGeom prst="rect">
            <a:avLst/>
          </a:prstGeom>
        </p:spPr>
      </p:pic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6BE5F8A0-E16F-52FC-7F47-0E679CFD0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445082"/>
              </p:ext>
            </p:extLst>
          </p:nvPr>
        </p:nvGraphicFramePr>
        <p:xfrm>
          <a:off x="6787394" y="4846885"/>
          <a:ext cx="3072548" cy="17984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4851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707697">
                  <a:extLst>
                    <a:ext uri="{9D8B030D-6E8A-4147-A177-3AD203B41FA5}">
                      <a16:colId xmlns:a16="http://schemas.microsoft.com/office/drawing/2014/main" val="3528556282"/>
                    </a:ext>
                  </a:extLst>
                </a:gridCol>
              </a:tblGrid>
              <a:tr h="19823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DRINKS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261028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Flavoured Water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252671"/>
                  </a:ext>
                </a:extLst>
              </a:tr>
              <a:tr h="261028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Large Water 500ml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7</a:t>
                      </a: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920273"/>
                  </a:ext>
                </a:extLst>
              </a:tr>
              <a:tr h="261028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Aqua Fizz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552670"/>
                  </a:ext>
                </a:extLst>
              </a:tr>
              <a:tr h="261028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Milkshake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42041"/>
                  </a:ext>
                </a:extLst>
              </a:tr>
              <a:tr h="261028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Yoghurt Drink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40626"/>
                  </a:ext>
                </a:extLst>
              </a:tr>
              <a:tr h="261028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Apple or Orange Carton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</a:t>
                      </a: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9024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7E4EBFCC-01CD-5F75-1A08-0097939E3F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5930"/>
              </p:ext>
            </p:extLst>
          </p:nvPr>
        </p:nvGraphicFramePr>
        <p:xfrm>
          <a:off x="6787394" y="1262144"/>
          <a:ext cx="3072549" cy="13021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4852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707697">
                  <a:extLst>
                    <a:ext uri="{9D8B030D-6E8A-4147-A177-3AD203B41FA5}">
                      <a16:colId xmlns:a16="http://schemas.microsoft.com/office/drawing/2014/main" val="3528556282"/>
                    </a:ext>
                  </a:extLst>
                </a:gridCol>
              </a:tblGrid>
              <a:tr h="260433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LUNCH SELECTIONS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260433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Main Meal Deal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£3.00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252671"/>
                  </a:ext>
                </a:extLst>
              </a:tr>
              <a:tr h="260433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Snack of The Day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920273"/>
                  </a:ext>
                </a:extLst>
              </a:tr>
              <a:tr h="260433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Jacket Potato with 1 Filling  </a:t>
                      </a:r>
                      <a:r>
                        <a:rPr lang="en-US" sz="1050" b="1" i="0" kern="1200" dirty="0">
                          <a:solidFill>
                            <a:srgbClr val="4F2E7E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552670"/>
                  </a:ext>
                </a:extLst>
              </a:tr>
              <a:tr h="260433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Jacket Potato with 2 Filling 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42041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EA68E9C-B951-E726-9ECB-34E0DF369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319724"/>
              </p:ext>
            </p:extLst>
          </p:nvPr>
        </p:nvGraphicFramePr>
        <p:xfrm>
          <a:off x="6787395" y="2972567"/>
          <a:ext cx="3072548" cy="1558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4851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707697">
                  <a:extLst>
                    <a:ext uri="{9D8B030D-6E8A-4147-A177-3AD203B41FA5}">
                      <a16:colId xmlns:a16="http://schemas.microsoft.com/office/drawing/2014/main" val="3528556282"/>
                    </a:ext>
                  </a:extLst>
                </a:gridCol>
              </a:tblGrid>
              <a:tr h="259806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DELI SELECTIONS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25980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Simple Sandwich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252671"/>
                  </a:ext>
                </a:extLst>
              </a:tr>
              <a:tr h="25980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Classic Sandwich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920273"/>
                  </a:ext>
                </a:extLst>
              </a:tr>
              <a:tr h="25980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Filled Baguette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552670"/>
                  </a:ext>
                </a:extLst>
              </a:tr>
              <a:tr h="25980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Tortilla Wrap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42041"/>
                  </a:ext>
                </a:extLst>
              </a:tr>
              <a:tr h="25980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Salad Pot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40626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6E05327F-B4DD-6ABC-A425-8429A9F3B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839587"/>
              </p:ext>
            </p:extLst>
          </p:nvPr>
        </p:nvGraphicFramePr>
        <p:xfrm>
          <a:off x="2968291" y="1405622"/>
          <a:ext cx="3072549" cy="38010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4852">
                  <a:extLst>
                    <a:ext uri="{9D8B030D-6E8A-4147-A177-3AD203B41FA5}">
                      <a16:colId xmlns:a16="http://schemas.microsoft.com/office/drawing/2014/main" val="2499464563"/>
                    </a:ext>
                  </a:extLst>
                </a:gridCol>
                <a:gridCol w="707697">
                  <a:extLst>
                    <a:ext uri="{9D8B030D-6E8A-4147-A177-3AD203B41FA5}">
                      <a16:colId xmlns:a16="http://schemas.microsoft.com/office/drawing/2014/main" val="3528556282"/>
                    </a:ext>
                  </a:extLst>
                </a:gridCol>
              </a:tblGrid>
              <a:tr h="258649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MORNING BREAKFAST / BREAK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PRICE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3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80544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Pizza Muffins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252671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</a:t>
                      </a:r>
                      <a:r>
                        <a:rPr lang="en-GB" sz="1050" b="1" i="0" kern="1200" dirty="0" err="1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elgian</a:t>
                      </a: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Waffles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95p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920273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Sausage or Bacon Bap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£2.00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552670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H</a:t>
                      </a: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ash Brown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Each 65p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42041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</a:t>
                      </a:r>
                      <a:r>
                        <a:rPr lang="en-GB" sz="1050" b="1" i="0" kern="1200" dirty="0" err="1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reshly</a:t>
                      </a: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Baked Pastry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From</a:t>
                      </a:r>
                    </a:p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£1.15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40626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Pizza Pitta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£1.10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89024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marR="0" lvl="0" indent="0" algn="l" defTabSz="1007943" rtl="0" eaLnBrk="1" fontAlgn="base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Sausage Roll</a:t>
                      </a:r>
                      <a:endParaRPr lang="en-GB" sz="1050" b="1" i="0" kern="120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£1.50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626344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marR="0" lvl="0" indent="0" algn="l" defTabSz="1007943" rtl="0" eaLnBrk="1" fontAlgn="base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Vegan Roll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£1.20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841892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marR="0" lvl="0" indent="0" algn="l" defTabSz="1007943" rtl="0" eaLnBrk="1" fontAlgn="base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Pain Au Chocolate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From</a:t>
                      </a:r>
                    </a:p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£1.15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399834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marR="0" lvl="0" indent="0" algn="l" defTabSz="1007943" rtl="0" eaLnBrk="1" fontAlgn="base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Croissant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From</a:t>
                      </a:r>
                    </a:p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US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£1.15</a:t>
                      </a:r>
                      <a:endParaRPr lang="en-GB" sz="1050" b="1" i="0" kern="12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488523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Sauces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693429"/>
                  </a:ext>
                </a:extLst>
              </a:tr>
              <a:tr h="257376">
                <a:tc>
                  <a:txBody>
                    <a:bodyPr/>
                    <a:lstStyle/>
                    <a:p>
                      <a:pPr marL="72000" lvl="0" algn="l" rtl="0" fontAlgn="base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Fresh Fruit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fontAlgn="base" latinLnBrk="0" hangingPunct="1">
                        <a:lnSpc>
                          <a:spcPts val="1100"/>
                        </a:lnSpc>
                      </a:pPr>
                      <a:r>
                        <a:rPr lang="en-GB" sz="1050" b="1" i="0" kern="120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50p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77580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6E2BB5E-FAB0-3F58-CD0C-8E54616965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135052">
            <a:off x="596367" y="5973167"/>
            <a:ext cx="2330136" cy="1418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56ED1C-DE92-9597-4371-468C0880B4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582299">
            <a:off x="419954" y="3908264"/>
            <a:ext cx="1771395" cy="118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89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Servest Document" ma:contentTypeID="0x01010009A980BDB0CFFD4E9CCD084A6AB89D6900413B106EA87EF245B3445C07F767F92B" ma:contentTypeVersion="30" ma:contentTypeDescription="" ma:contentTypeScope="" ma:versionID="fd60002a47e725d483a3237f959ba2d2">
  <xsd:schema xmlns:xsd="http://www.w3.org/2001/XMLSchema" xmlns:xs="http://www.w3.org/2001/XMLSchema" xmlns:p="http://schemas.microsoft.com/office/2006/metadata/properties" xmlns:ns2="397171f9-58e3-4100-b2a6-9725c9d6c404" xmlns:ns3="4d1c787f-892c-4671-9dfa-29d21778de92" xmlns:ns4="ea1d7762-af8f-449b-b87a-d3d296af37b8" targetNamespace="http://schemas.microsoft.com/office/2006/metadata/properties" ma:root="true" ma:fieldsID="10159209c6f15a16f44e7e83b8c6c415" ns2:_="" ns3:_="" ns4:_="">
    <xsd:import namespace="397171f9-58e3-4100-b2a6-9725c9d6c404"/>
    <xsd:import namespace="4d1c787f-892c-4671-9dfa-29d21778de92"/>
    <xsd:import namespace="ea1d7762-af8f-449b-b87a-d3d296af37b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e3330437047642dbbf884f4a81df2f50" minOccurs="0"/>
                <xsd:element ref="ns2:TaxCatchAllLabel" minOccurs="0"/>
                <xsd:element ref="ns2:o726f89f2adc4f62aa75ad3b43bdf384" minOccurs="0"/>
                <xsd:element ref="ns2:TaxKeywordTaxHTField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lcf76f155ced4ddcb4097134ff3c332f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7171f9-58e3-4100-b2a6-9725c9d6c404" elementFormDefault="qualified">
    <xsd:import namespace="http://schemas.microsoft.com/office/2006/documentManagement/types"/>
    <xsd:import namespace="http://schemas.microsoft.com/office/infopath/2007/PartnerControls"/>
    <xsd:element name="TaxCatchAll" ma:index="6" nillable="true" ma:displayName="Taxonomy Catch All Column" ma:list="{54077c85-a89a-4088-8cc8-5da14fe5b1e9}" ma:internalName="TaxCatchAll" ma:readOnly="false" ma:showField="CatchAllData" ma:web="397171f9-58e3-4100-b2a6-9725c9d6c4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3330437047642dbbf884f4a81df2f50" ma:index="12" nillable="true" ma:taxonomy="true" ma:internalName="e3330437047642dbbf884f4a81df2f50" ma:taxonomyFieldName="Document_x0020_Type" ma:displayName="Document Type" ma:readOnly="false" ma:fieldId="{e3330437-0476-42db-bf88-4f4a81df2f50}" ma:sspId="c428fd5a-5da6-448f-b3e6-f4c3d406a2a4" ma:termSetId="5f1b5961-6f27-433b-8685-1daa8a25e23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13" nillable="true" ma:displayName="Taxonomy Catch All Column1" ma:list="{54077c85-a89a-4088-8cc8-5da14fe5b1e9}" ma:internalName="TaxCatchAllLabel" ma:readOnly="true" ma:showField="CatchAllDataLabel" ma:web="397171f9-58e3-4100-b2a6-9725c9d6c4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726f89f2adc4f62aa75ad3b43bdf384" ma:index="14" nillable="true" ma:taxonomy="true" ma:internalName="o726f89f2adc4f62aa75ad3b43bdf384" ma:taxonomyFieldName="Subject_x0020_Matter" ma:displayName="Subject Matter" ma:readOnly="false" ma:fieldId="{8726f89f-2adc-4f62-aa75-ad3b43bdf384}" ma:sspId="c428fd5a-5da6-448f-b3e6-f4c3d406a2a4" ma:termSetId="6753faf0-a5ca-402b-8976-7597f0c071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5" nillable="true" ma:taxonomy="true" ma:internalName="TaxKeywordTaxHTField" ma:taxonomyFieldName="TaxKeyword" ma:displayName="Enterprise Keywords" ma:readOnly="false" ma:fieldId="{23f27201-bee3-471e-b2e7-b64fd8b7ca38}" ma:taxonomyMulti="true" ma:sspId="c428fd5a-5da6-448f-b3e6-f4c3d406a2a4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c787f-892c-4671-9dfa-29d21778de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d7762-af8f-449b-b87a-d3d296af37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c428fd5a-5da6-448f-b3e6-f4c3d406a2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3330437047642dbbf884f4a81df2f50 xmlns="397171f9-58e3-4100-b2a6-9725c9d6c404">
      <Terms xmlns="http://schemas.microsoft.com/office/infopath/2007/PartnerControls"/>
    </e3330437047642dbbf884f4a81df2f50>
    <TaxCatchAll xmlns="397171f9-58e3-4100-b2a6-9725c9d6c404" xsi:nil="true"/>
    <lcf76f155ced4ddcb4097134ff3c332f xmlns="ea1d7762-af8f-449b-b87a-d3d296af37b8">
      <Terms xmlns="http://schemas.microsoft.com/office/infopath/2007/PartnerControls"/>
    </lcf76f155ced4ddcb4097134ff3c332f>
    <TaxKeywordTaxHTField xmlns="397171f9-58e3-4100-b2a6-9725c9d6c404">
      <Terms xmlns="http://schemas.microsoft.com/office/infopath/2007/PartnerControls"/>
    </TaxKeywordTaxHTField>
    <o726f89f2adc4f62aa75ad3b43bdf384 xmlns="397171f9-58e3-4100-b2a6-9725c9d6c404">
      <Terms xmlns="http://schemas.microsoft.com/office/infopath/2007/PartnerControls"/>
    </o726f89f2adc4f62aa75ad3b43bdf384>
  </documentManagement>
</p:properties>
</file>

<file path=customXml/itemProps1.xml><?xml version="1.0" encoding="utf-8"?>
<ds:datastoreItem xmlns:ds="http://schemas.openxmlformats.org/officeDocument/2006/customXml" ds:itemID="{AA7D9EB6-5BFC-48F6-996A-9DCD20A42F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ECC850-EFC1-441B-BA50-F53A6FBA96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7171f9-58e3-4100-b2a6-9725c9d6c404"/>
    <ds:schemaRef ds:uri="4d1c787f-892c-4671-9dfa-29d21778de92"/>
    <ds:schemaRef ds:uri="ea1d7762-af8f-449b-b87a-d3d296af37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9DDAEB-CC6C-40F1-BD00-FF59B9B19BCF}">
  <ds:schemaRefs>
    <ds:schemaRef ds:uri="http://purl.org/dc/elements/1.1/"/>
    <ds:schemaRef ds:uri="ea1d7762-af8f-449b-b87a-d3d296af37b8"/>
    <ds:schemaRef ds:uri="http://schemas.microsoft.com/office/infopath/2007/PartnerControls"/>
    <ds:schemaRef ds:uri="http://purl.org/dc/dcmitype/"/>
    <ds:schemaRef ds:uri="397171f9-58e3-4100-b2a6-9725c9d6c404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4d1c787f-892c-4671-9dfa-29d21778de92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a376937a-74b0-41c5-98e1-6157ec71fafc}" enabled="0" method="" siteId="{a376937a-74b0-41c5-98e1-6157ec71fa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178</TotalTime>
  <Words>997</Words>
  <Application>Microsoft Office PowerPoint</Application>
  <PresentationFormat>Custom</PresentationFormat>
  <Paragraphs>292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Open Sans</vt:lpstr>
      <vt:lpstr>Calibri Light</vt:lpstr>
      <vt:lpstr>Arial</vt:lpstr>
      <vt:lpstr>Modern Love</vt:lpstr>
      <vt:lpstr>Open Sans Condensed Light</vt:lpstr>
      <vt:lpstr>Calibri</vt:lpstr>
      <vt:lpstr>Ink Free</vt:lpstr>
      <vt:lpstr>Segoe UI Black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Storey</dc:creator>
  <cp:lastModifiedBy>Scott Armstrong</cp:lastModifiedBy>
  <cp:revision>12</cp:revision>
  <dcterms:created xsi:type="dcterms:W3CDTF">2023-12-13T14:20:35Z</dcterms:created>
  <dcterms:modified xsi:type="dcterms:W3CDTF">2026-09-17T08:13:55Z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ContentTypeId">
    <vt:lpwstr>0x01010009A980BDB0CFFD4E9CCD084A6AB89D6900413B106EA87EF245B3445C07F767F92B</vt:lpwstr>
  </property>
  <property fmtid="{D5CDD505-2E9C-101B-9397-08002B2CF9AE}" pid="4" name="MediaServiceImageTags">
    <vt:lpwstr/>
  </property>
  <property fmtid="{D5CDD505-2E9C-101B-9397-08002B2CF9AE}" pid="5" name="Subject Matter">
    <vt:lpwstr/>
  </property>
  <property fmtid="{D5CDD505-2E9C-101B-9397-08002B2CF9AE}" pid="6" name="Document Type">
    <vt:lpwstr/>
  </property>
</Properties>
</file>